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6" r:id="rId6"/>
    <p:sldId id="261" r:id="rId7"/>
    <p:sldId id="262" r:id="rId8"/>
    <p:sldId id="263" r:id="rId9"/>
    <p:sldId id="264" r:id="rId10"/>
    <p:sldId id="265" r:id="rId11"/>
    <p:sldId id="275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59"/>
    <p:restoredTop sz="94654"/>
  </p:normalViewPr>
  <p:slideViewPr>
    <p:cSldViewPr snapToGrid="0" snapToObjects="1">
      <p:cViewPr>
        <p:scale>
          <a:sx n="65" d="100"/>
          <a:sy n="65" d="100"/>
        </p:scale>
        <p:origin x="144" y="1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98A96-2FE9-3B45-83A4-960E1853858C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3CBAD-0BBA-A043-AE15-FFEC9724F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46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3CBAD-0BBA-A043-AE15-FFEC9724F6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65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3CBAD-0BBA-A043-AE15-FFEC9724F6B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03F3-EFA9-8741-9137-1EBDD51986CB}" type="datetime1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B6D5-1DC2-2040-A6B7-E5F1D41F6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54989-5424-9640-9842-85D93D45E1BC}" type="datetime1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B6D5-1DC2-2040-A6B7-E5F1D41F6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51E1F-BA6F-2D48-8A99-9AED7C380CCF}" type="datetime1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B6D5-1DC2-2040-A6B7-E5F1D41F6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5FA09-514D-FF4A-8C77-1AF24C44CD8A}" type="datetime1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B6D5-1DC2-2040-A6B7-E5F1D41F6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0FDD-11A2-E04F-8BDE-520E5BA65605}" type="datetime1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B6D5-1DC2-2040-A6B7-E5F1D41F6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DD31-BFC9-AE4E-A697-7A9E2D82A5D2}" type="datetime1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B6D5-1DC2-2040-A6B7-E5F1D41F6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1716-DB64-EC43-BB99-95C89B5009CE}" type="datetime1">
              <a:rPr lang="en-US" smtClean="0"/>
              <a:t>11/18/17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B6D5-1DC2-2040-A6B7-E5F1D41F6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7B6D-8A48-1C4F-982F-F6AEA1D9B0E9}" type="datetime1">
              <a:rPr lang="en-US" smtClean="0"/>
              <a:t>11/18/17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B6D5-1DC2-2040-A6B7-E5F1D41F6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8662-3656-804B-A658-C7F1776E2B1D}" type="datetime1">
              <a:rPr lang="en-US" smtClean="0"/>
              <a:t>11/18/17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B6D5-1DC2-2040-A6B7-E5F1D41F6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52DB-B86A-EE40-9A25-B67F2D64A017}" type="datetime1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B6D5-1DC2-2040-A6B7-E5F1D41F6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5F3F-5FD3-4D4B-86F4-B80EE0C3E1B2}" type="datetime1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8B6D5-1DC2-2040-A6B7-E5F1D41F6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072C5-2F20-9B49-80CB-B66D8BED03F2}" type="datetime1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8B6D5-1DC2-2040-A6B7-E5F1D41F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962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4508"/>
            <a:ext cx="9144000" cy="42862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83771" y="1593361"/>
            <a:ext cx="7576457" cy="3108543"/>
          </a:xfrm>
          <a:prstGeom prst="rect">
            <a:avLst/>
          </a:prstGeom>
          <a:solidFill>
            <a:srgbClr val="000000">
              <a:alpha val="63137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 smtClean="0"/>
              <a:t>Ga </a:t>
            </a:r>
            <a:r>
              <a:rPr lang="en-US" sz="2800" b="1" dirty="0" err="1"/>
              <a:t>staan</a:t>
            </a:r>
            <a:r>
              <a:rPr lang="en-US" sz="2800" b="1" dirty="0"/>
              <a:t> op de </a:t>
            </a:r>
            <a:r>
              <a:rPr lang="en-US" sz="2800" b="1" dirty="0" err="1"/>
              <a:t>wegen</a:t>
            </a:r>
            <a:r>
              <a:rPr lang="en-US" sz="2800" b="1" dirty="0"/>
              <a:t>, </a:t>
            </a:r>
            <a:r>
              <a:rPr lang="en-US" sz="2800" b="1" dirty="0" err="1"/>
              <a:t>en</a:t>
            </a:r>
            <a:r>
              <a:rPr lang="en-US" sz="2800" b="1" dirty="0"/>
              <a:t> </a:t>
            </a:r>
            <a:r>
              <a:rPr lang="en-US" sz="2800" b="1" dirty="0" err="1"/>
              <a:t>zie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vraag</a:t>
            </a:r>
            <a:r>
              <a:rPr lang="en-US" sz="2800" b="1" dirty="0" smtClean="0"/>
              <a:t> </a:t>
            </a:r>
            <a:r>
              <a:rPr lang="en-US" sz="2800" b="1" dirty="0" err="1"/>
              <a:t>naar</a:t>
            </a:r>
            <a:r>
              <a:rPr lang="en-US" sz="2800" b="1" dirty="0"/>
              <a:t> de </a:t>
            </a:r>
            <a:r>
              <a:rPr lang="en-US" sz="2800" b="1" dirty="0" err="1"/>
              <a:t>aloude</a:t>
            </a:r>
            <a:r>
              <a:rPr lang="en-US" sz="2800" b="1" dirty="0"/>
              <a:t> </a:t>
            </a:r>
            <a:r>
              <a:rPr lang="en-US" sz="2800" b="1" dirty="0" err="1"/>
              <a:t>paden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waar</a:t>
            </a:r>
            <a:r>
              <a:rPr lang="en-US" sz="2800" b="1" dirty="0" smtClean="0"/>
              <a:t> </a:t>
            </a:r>
            <a:r>
              <a:rPr lang="en-US" sz="2800" b="1" dirty="0" err="1"/>
              <a:t>toch</a:t>
            </a:r>
            <a:r>
              <a:rPr lang="en-US" sz="2800" b="1" dirty="0"/>
              <a:t> de </a:t>
            </a:r>
            <a:r>
              <a:rPr lang="en-US" sz="2800" b="1" dirty="0" err="1"/>
              <a:t>goede</a:t>
            </a:r>
            <a:r>
              <a:rPr lang="en-US" sz="2800" b="1" dirty="0"/>
              <a:t> </a:t>
            </a:r>
            <a:r>
              <a:rPr lang="en-US" sz="2800" b="1" dirty="0" err="1"/>
              <a:t>weg</a:t>
            </a:r>
            <a:r>
              <a:rPr lang="en-US" sz="2800" b="1" dirty="0"/>
              <a:t> is, </a:t>
            </a:r>
            <a:r>
              <a:rPr lang="en-US" sz="2800" b="1" dirty="0" err="1"/>
              <a:t>en</a:t>
            </a:r>
            <a:r>
              <a:rPr lang="en-US" sz="2800" b="1" dirty="0"/>
              <a:t> </a:t>
            </a:r>
            <a:r>
              <a:rPr lang="en-US" sz="2800" b="1" dirty="0" err="1"/>
              <a:t>bewandel</a:t>
            </a:r>
            <a:r>
              <a:rPr lang="en-US" sz="2800" b="1" dirty="0"/>
              <a:t> die</a:t>
            </a:r>
            <a:r>
              <a:rPr lang="en-US" sz="2800" b="1" dirty="0" smtClean="0"/>
              <a:t>. Dan </a:t>
            </a:r>
            <a:r>
              <a:rPr lang="en-US" sz="2800" b="1" dirty="0" err="1"/>
              <a:t>zult</a:t>
            </a:r>
            <a:r>
              <a:rPr lang="en-US" sz="2800" b="1" dirty="0"/>
              <a:t> u rust </a:t>
            </a:r>
            <a:r>
              <a:rPr lang="en-US" sz="2800" b="1" dirty="0" err="1"/>
              <a:t>vinden</a:t>
            </a:r>
            <a:r>
              <a:rPr lang="en-US" sz="2800" b="1" dirty="0"/>
              <a:t> </a:t>
            </a:r>
            <a:r>
              <a:rPr lang="en-US" sz="2800" b="1" dirty="0" err="1"/>
              <a:t>voor</a:t>
            </a:r>
            <a:r>
              <a:rPr lang="en-US" sz="2800" b="1" dirty="0"/>
              <a:t> </a:t>
            </a:r>
            <a:r>
              <a:rPr lang="en-US" sz="2800" b="1" dirty="0" err="1"/>
              <a:t>uw</a:t>
            </a:r>
            <a:r>
              <a:rPr lang="en-US" sz="2800" b="1" dirty="0"/>
              <a:t> </a:t>
            </a:r>
            <a:r>
              <a:rPr lang="en-US" sz="2800" b="1" dirty="0" err="1"/>
              <a:t>ziel</a:t>
            </a:r>
            <a:r>
              <a:rPr lang="en-US" sz="2800" b="1" dirty="0"/>
              <a:t>.</a:t>
            </a:r>
          </a:p>
          <a:p>
            <a:pPr algn="just"/>
            <a:endParaRPr lang="en-US" sz="2800" b="1" dirty="0" smtClean="0">
              <a:solidFill>
                <a:schemeClr val="tx1"/>
              </a:solidFill>
            </a:endParaRPr>
          </a:p>
          <a:p>
            <a:pPr algn="just"/>
            <a:r>
              <a:rPr lang="en-US" sz="2800" b="1" dirty="0" smtClean="0">
                <a:solidFill>
                  <a:schemeClr val="tx1"/>
                </a:solidFill>
              </a:rPr>
              <a:t>Ga </a:t>
            </a:r>
            <a:r>
              <a:rPr lang="en-US" sz="2800" b="1" dirty="0">
                <a:solidFill>
                  <a:schemeClr val="tx1"/>
                </a:solidFill>
              </a:rPr>
              <a:t>op de </a:t>
            </a:r>
            <a:r>
              <a:rPr lang="en-US" sz="2800" b="1" dirty="0" err="1">
                <a:solidFill>
                  <a:schemeClr val="tx1"/>
                </a:solidFill>
              </a:rPr>
              <a:t>kruispunten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staan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denk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na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kijk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naar</a:t>
            </a:r>
            <a:r>
              <a:rPr lang="en-US" sz="2800" b="1" dirty="0">
                <a:solidFill>
                  <a:schemeClr val="tx1"/>
                </a:solidFill>
              </a:rPr>
              <a:t> de </a:t>
            </a:r>
            <a:r>
              <a:rPr lang="en-US" sz="2800" b="1" dirty="0" err="1">
                <a:solidFill>
                  <a:schemeClr val="tx1"/>
                </a:solidFill>
              </a:rPr>
              <a:t>oude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wegen</a:t>
            </a:r>
            <a:r>
              <a:rPr lang="en-US" sz="2800" b="1" dirty="0">
                <a:solidFill>
                  <a:schemeClr val="tx1"/>
                </a:solidFill>
              </a:rPr>
              <a:t>. </a:t>
            </a:r>
            <a:r>
              <a:rPr lang="en-US" sz="2800" b="1" dirty="0" err="1">
                <a:solidFill>
                  <a:schemeClr val="tx1"/>
                </a:solidFill>
              </a:rPr>
              <a:t>Welke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weg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leidt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naar</a:t>
            </a:r>
            <a:r>
              <a:rPr lang="en-US" sz="2800" b="1" dirty="0">
                <a:solidFill>
                  <a:schemeClr val="tx1"/>
                </a:solidFill>
              </a:rPr>
              <a:t> het </a:t>
            </a:r>
            <a:r>
              <a:rPr lang="en-US" sz="2800" b="1" dirty="0" err="1">
                <a:solidFill>
                  <a:schemeClr val="tx1"/>
                </a:solidFill>
              </a:rPr>
              <a:t>goede</a:t>
            </a:r>
            <a:r>
              <a:rPr lang="en-US" sz="2800" b="1" dirty="0">
                <a:solidFill>
                  <a:schemeClr val="tx1"/>
                </a:solidFill>
              </a:rPr>
              <a:t>?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just"/>
            <a:r>
              <a:rPr lang="en-US" sz="2800" b="1" dirty="0" smtClean="0">
                <a:solidFill>
                  <a:schemeClr val="tx1"/>
                </a:solidFill>
              </a:rPr>
              <a:t>Sla </a:t>
            </a:r>
            <a:r>
              <a:rPr lang="en-US" sz="2800" b="1" dirty="0">
                <a:solidFill>
                  <a:schemeClr val="tx1"/>
                </a:solidFill>
              </a:rPr>
              <a:t>die in, </a:t>
            </a:r>
            <a:r>
              <a:rPr lang="en-US" sz="2800" b="1" dirty="0" err="1">
                <a:solidFill>
                  <a:schemeClr val="tx1"/>
                </a:solidFill>
              </a:rPr>
              <a:t>en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vind</a:t>
            </a:r>
            <a:r>
              <a:rPr lang="en-US" sz="2800" b="1" dirty="0">
                <a:solidFill>
                  <a:schemeClr val="tx1"/>
                </a:solidFill>
              </a:rPr>
              <a:t> rust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Jer. 6:16 - </a:t>
            </a:r>
            <a:r>
              <a:rPr lang="en-US" dirty="0" err="1" smtClean="0"/>
              <a:t>Vragen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de </a:t>
            </a:r>
            <a:r>
              <a:rPr lang="en-US" dirty="0" err="1" smtClean="0"/>
              <a:t>bekende</a:t>
            </a:r>
            <a:r>
              <a:rPr lang="en-US" dirty="0" smtClean="0"/>
              <a:t> </a:t>
            </a:r>
            <a:r>
              <a:rPr lang="en-US" dirty="0" err="1" smtClean="0"/>
              <a:t>weg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28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39388" y="858114"/>
            <a:ext cx="84268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20 Wat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heb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ik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aan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wierook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uit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Seba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gehaald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</a:t>
            </a:r>
            <a:b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aan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kalmoes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uit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land?</a:t>
            </a:r>
          </a:p>
          <a:p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Jullie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brandoffers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aanvaard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ik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niet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</a:t>
            </a:r>
          </a:p>
          <a:p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jullie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vredeoffers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behagen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mij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niet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  <a:endParaRPr lang="en-US" sz="28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39388" y="144741"/>
            <a:ext cx="7886700" cy="662782"/>
          </a:xfrm>
          <a:prstGeom prst="rect">
            <a:avLst/>
          </a:prstGeom>
        </p:spPr>
        <p:txBody>
          <a:bodyPr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Jeremia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9388" y="2729454"/>
            <a:ext cx="84268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14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verklaren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wond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mijn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volk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lichtvaardig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voor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genezen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zeggen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: </a:t>
            </a:r>
          </a:p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“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Alles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gaat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naar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wens.”</a:t>
            </a:r>
          </a:p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Nee,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niets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gaat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naar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wens!</a:t>
            </a:r>
            <a:endParaRPr lang="en-US" sz="28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9388" y="4600794"/>
            <a:ext cx="84268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13 Want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iedereen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van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groot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tot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klein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is op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eigen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voordeel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uit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; van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profeet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tot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priester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ieder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pleegt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bedrog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889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9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39388" y="858114"/>
            <a:ext cx="84268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11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Ik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ben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vol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toorn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de HEER, </a:t>
            </a:r>
            <a:b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ik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kan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mij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niet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meer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bedwingen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.’ </a:t>
            </a:r>
          </a:p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‘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Stort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mijn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woede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uit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over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kinderen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op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straat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</a:p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over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alle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jonge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mannen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 </a:t>
            </a:r>
          </a:p>
          <a:p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Mannen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vrouwen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worden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gevangengenomen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grijsaards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oude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mensen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 </a:t>
            </a:r>
          </a:p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Hun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huizen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vallen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anderen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toe, </a:t>
            </a:r>
          </a:p>
          <a:p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ook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hun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akkers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hun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vrouwen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 </a:t>
            </a:r>
          </a:p>
          <a:p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Ik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treed op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tegen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hele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bevolking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–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spreekt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HEER.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39388" y="144741"/>
            <a:ext cx="7886700" cy="662782"/>
          </a:xfrm>
          <a:prstGeom prst="rect">
            <a:avLst/>
          </a:prstGeom>
        </p:spPr>
        <p:txBody>
          <a:bodyPr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Jeremia</a:t>
            </a:r>
            <a:r>
              <a:rPr lang="en-US" dirty="0" smtClean="0"/>
              <a:t>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13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39388" y="858114"/>
            <a:ext cx="84268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2 </a:t>
            </a:r>
            <a:r>
              <a:rPr lang="mr-IN" sz="2800" dirty="0" smtClean="0">
                <a:solidFill>
                  <a:schemeClr val="tx1">
                    <a:lumMod val="75000"/>
                  </a:schemeClr>
                </a:solidFill>
              </a:rPr>
              <a:t>…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u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weet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zelf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maar al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goed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dat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dag van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Heer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komt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als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dief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in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nacht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 </a:t>
            </a:r>
          </a:p>
          <a:p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Als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mensen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zeggen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dat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vrede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veiligheid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is,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worden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plotseling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getroffen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door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ondergang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zoals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zwangere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vrouw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door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barensweeën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 </a:t>
            </a:r>
          </a:p>
          <a:p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Vluchten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is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dan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onmogelijk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39388" y="144741"/>
            <a:ext cx="7886700" cy="662782"/>
          </a:xfrm>
          <a:prstGeom prst="rect">
            <a:avLst/>
          </a:prstGeom>
        </p:spPr>
        <p:txBody>
          <a:bodyPr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1 </a:t>
            </a:r>
            <a:r>
              <a:rPr lang="en-US" dirty="0" err="1" smtClean="0"/>
              <a:t>Tessalonicenzen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9388" y="3586361"/>
            <a:ext cx="84268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4 Maar u,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broeders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zusters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u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leeft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niet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in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duisternis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zodat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dag van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Heer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u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zou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kunnen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overvallen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als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dief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b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want u bent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allen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kinderen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het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licht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de dag.</a:t>
            </a:r>
          </a:p>
        </p:txBody>
      </p:sp>
    </p:spTree>
    <p:extLst>
      <p:ext uri="{BB962C8B-B14F-4D97-AF65-F5344CB8AC3E}">
        <p14:creationId xmlns:p14="http://schemas.microsoft.com/office/powerpoint/2010/main" val="35874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3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39388" y="858114"/>
            <a:ext cx="84268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28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Kom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naar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mij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jullie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die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vermoeid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zijn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onder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lasten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gebukt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gaan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dan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zal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ik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jullie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rust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geven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  <a:b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Neem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mijn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juk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op je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leer van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mij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</a:p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want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ik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ben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zachtmoedig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nederig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hart. </a:t>
            </a:r>
          </a:p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Dan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zullen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jullie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werkelijk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rust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vinden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</a:p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want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mijn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juk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is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zacht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mijn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last is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licht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39388" y="144741"/>
            <a:ext cx="7886700" cy="662782"/>
          </a:xfrm>
          <a:prstGeom prst="rect">
            <a:avLst/>
          </a:prstGeom>
        </p:spPr>
        <p:txBody>
          <a:bodyPr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Matteus</a:t>
            </a:r>
            <a:r>
              <a:rPr lang="en-US" dirty="0" smtClean="0"/>
              <a:t>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93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39388" y="858114"/>
            <a:ext cx="84268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Want Gods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bedoeling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met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ons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is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niet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b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dat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wij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veroordeeld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worden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maar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dat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wij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gered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worden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door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onze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Heer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Jezus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Christus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  <a:b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Hij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is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voor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ons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gestorven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opdat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wij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</a:t>
            </a:r>
            <a:b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of we nu op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aarde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zijn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of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gestorven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zijn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</a:p>
          <a:p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samen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met hem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zullen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leven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39388" y="144741"/>
            <a:ext cx="7886700" cy="662782"/>
          </a:xfrm>
          <a:prstGeom prst="rect">
            <a:avLst/>
          </a:prstGeom>
        </p:spPr>
        <p:txBody>
          <a:bodyPr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1 </a:t>
            </a:r>
            <a:r>
              <a:rPr lang="en-US" dirty="0" err="1" smtClean="0"/>
              <a:t>Tessalonicenzen</a:t>
            </a:r>
            <a:r>
              <a:rPr lang="en-US" dirty="0" smtClean="0"/>
              <a:t>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2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4508"/>
            <a:ext cx="9144000" cy="428625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Jer. 6:16 - </a:t>
            </a:r>
            <a:r>
              <a:rPr lang="en-US" dirty="0" err="1" smtClean="0"/>
              <a:t>Vragen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de </a:t>
            </a:r>
            <a:r>
              <a:rPr lang="en-US" dirty="0" err="1" smtClean="0"/>
              <a:t>bekende</a:t>
            </a:r>
            <a:r>
              <a:rPr lang="en-US" dirty="0" smtClean="0"/>
              <a:t> </a:t>
            </a:r>
            <a:r>
              <a:rPr lang="en-US" dirty="0" err="1" smtClean="0"/>
              <a:t>weg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66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86453" y="807522"/>
            <a:ext cx="1389413" cy="712520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dirty="0" smtClean="0"/>
              <a:t>600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9388" y="807522"/>
            <a:ext cx="1389413" cy="71252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smtClean="0"/>
              <a:t>725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28801" y="807522"/>
            <a:ext cx="1389413" cy="712520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dirty="0" smtClean="0"/>
              <a:t>700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18214" y="807522"/>
            <a:ext cx="1389413" cy="71252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dirty="0" smtClean="0"/>
              <a:t>675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07627" y="807522"/>
            <a:ext cx="1389413" cy="712520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dirty="0" smtClean="0"/>
              <a:t>650</a:t>
            </a:r>
          </a:p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997040" y="807522"/>
            <a:ext cx="1389413" cy="71252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dirty="0" smtClean="0"/>
              <a:t>625</a:t>
            </a: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16384" y="1864426"/>
            <a:ext cx="2137559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Josia</a:t>
            </a:r>
            <a:endParaRPr lang="en-US" sz="2800" b="1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39388" y="144741"/>
            <a:ext cx="7886700" cy="662782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Tijdlijn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916382" y="2431354"/>
            <a:ext cx="1068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Amon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702629" y="2431354"/>
            <a:ext cx="213753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-1" y="807522"/>
            <a:ext cx="439389" cy="712520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775866" y="807522"/>
            <a:ext cx="368134" cy="71252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19693" y="3581729"/>
            <a:ext cx="855617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Hij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volgde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in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alles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het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voorbeeld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van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zijn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vader</a:t>
            </a:r>
            <a:r>
              <a:rPr lang="en-US" sz="32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3200" dirty="0" err="1" smtClean="0">
                <a:solidFill>
                  <a:schemeClr val="tx1">
                    <a:lumMod val="75000"/>
                  </a:schemeClr>
                </a:solidFill>
              </a:rPr>
              <a:t>diende</a:t>
            </a:r>
            <a:r>
              <a:rPr lang="en-US" sz="32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dezelfde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afgoden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als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hij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knielde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voor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hen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neer</a:t>
            </a:r>
            <a:r>
              <a:rPr lang="en-US" sz="3200" dirty="0" smtClean="0">
                <a:solidFill>
                  <a:schemeClr val="tx1">
                    <a:lumMod val="75000"/>
                  </a:schemeClr>
                </a:solidFill>
              </a:rPr>
              <a:t>. </a:t>
            </a:r>
            <a:r>
              <a:rPr lang="en-US" sz="3200" dirty="0" err="1" smtClean="0">
                <a:solidFill>
                  <a:schemeClr val="tx1">
                    <a:lumMod val="75000"/>
                  </a:schemeClr>
                </a:solidFill>
              </a:rPr>
              <a:t>Hij</a:t>
            </a:r>
            <a:r>
              <a:rPr lang="en-US" sz="32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keerde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zich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af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van de HEER, de God van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zijn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voorouders</a:t>
            </a:r>
            <a:r>
              <a:rPr lang="en-US" sz="32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32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32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gehoorzaamde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hem </a:t>
            </a:r>
            <a:r>
              <a:rPr lang="en-US" sz="3200" dirty="0" err="1" smtClean="0">
                <a:solidFill>
                  <a:schemeClr val="tx1">
                    <a:lumMod val="75000"/>
                  </a:schemeClr>
                </a:solidFill>
              </a:rPr>
              <a:t>niet</a:t>
            </a:r>
            <a:r>
              <a:rPr lang="en-US" sz="3200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pPr algn="r"/>
            <a:r>
              <a:rPr lang="en-US" sz="2000" dirty="0" smtClean="0">
                <a:solidFill>
                  <a:schemeClr val="tx1">
                    <a:lumMod val="75000"/>
                  </a:schemeClr>
                </a:solidFill>
              </a:rPr>
              <a:t>(2 Kon.21:21,22)</a:t>
            </a:r>
            <a:endParaRPr 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109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86453" y="807522"/>
            <a:ext cx="1389413" cy="712520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dirty="0" smtClean="0"/>
              <a:t>600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9388" y="807522"/>
            <a:ext cx="1389413" cy="71252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smtClean="0"/>
              <a:t>725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28801" y="807522"/>
            <a:ext cx="1389413" cy="712520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dirty="0" smtClean="0"/>
              <a:t>700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18214" y="807522"/>
            <a:ext cx="1389413" cy="71252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dirty="0" smtClean="0"/>
              <a:t>675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07627" y="807522"/>
            <a:ext cx="1389413" cy="712520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dirty="0" smtClean="0"/>
              <a:t>650</a:t>
            </a:r>
          </a:p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997040" y="807522"/>
            <a:ext cx="1389413" cy="71252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dirty="0" smtClean="0"/>
              <a:t>625</a:t>
            </a: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16384" y="1864426"/>
            <a:ext cx="2137559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Josia</a:t>
            </a:r>
            <a:endParaRPr lang="en-US" sz="2800" b="1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39388" y="144741"/>
            <a:ext cx="7886700" cy="662782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Tijdlijn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916382" y="2431354"/>
            <a:ext cx="1068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Amon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702629" y="2431354"/>
            <a:ext cx="213753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2052452" y="1864426"/>
            <a:ext cx="2650177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Manasse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-1" y="807522"/>
            <a:ext cx="439389" cy="712520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775866" y="807522"/>
            <a:ext cx="368134" cy="71252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19693" y="3581729"/>
            <a:ext cx="86696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Koning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Manasse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Juda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heeft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zich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ingelaten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met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verfoeilijke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praktijken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erger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nog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dan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die van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Amorieten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die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hier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vroeger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woonden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hij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heeft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daarbij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ook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Judeeërs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met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zijn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afgoden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tot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zonde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aangezet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Daarom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–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zegt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HEER, de God van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Israël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: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Ik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zal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over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Jeruzalem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Juda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onheil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brengen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...                   </a:t>
            </a:r>
            <a:endParaRPr 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53946" y="5890053"/>
            <a:ext cx="1735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(2 Kon.21:11,12)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56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86453" y="807522"/>
            <a:ext cx="1389413" cy="712520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dirty="0" smtClean="0"/>
              <a:t>600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9388" y="807522"/>
            <a:ext cx="1389413" cy="71252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smtClean="0"/>
              <a:t>725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28801" y="807522"/>
            <a:ext cx="1389413" cy="712520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dirty="0" smtClean="0"/>
              <a:t>700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18214" y="807522"/>
            <a:ext cx="1389413" cy="71252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dirty="0" smtClean="0"/>
              <a:t>675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07627" y="807522"/>
            <a:ext cx="1389413" cy="712520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dirty="0" smtClean="0"/>
              <a:t>650</a:t>
            </a:r>
          </a:p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997040" y="807522"/>
            <a:ext cx="1389413" cy="71252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r>
              <a:rPr lang="en-US" dirty="0" smtClean="0"/>
              <a:t>625</a:t>
            </a: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16384" y="1864426"/>
            <a:ext cx="2137559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Josia</a:t>
            </a:r>
            <a:endParaRPr lang="en-US" sz="2800" b="1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39388" y="144741"/>
            <a:ext cx="7886700" cy="662782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Tijdlijn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916382" y="2431354"/>
            <a:ext cx="1068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Amon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702629" y="2431354"/>
            <a:ext cx="213753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2052452" y="1864426"/>
            <a:ext cx="2650177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Manasse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25120" y="2431354"/>
            <a:ext cx="1727332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Hizkia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00637" y="1420608"/>
            <a:ext cx="1920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</a:schemeClr>
                </a:solidFill>
              </a:rPr>
              <a:t>|</a:t>
            </a:r>
            <a:r>
              <a:rPr lang="en-US" sz="2000" b="1" dirty="0" smtClean="0"/>
              <a:t> </a:t>
            </a:r>
            <a:r>
              <a:rPr lang="en-US" sz="2000" dirty="0" err="1" smtClean="0"/>
              <a:t>val</a:t>
            </a:r>
            <a:r>
              <a:rPr lang="en-US" sz="2000" dirty="0" smtClean="0"/>
              <a:t> Samaria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-1" y="807522"/>
            <a:ext cx="439389" cy="712520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775866" y="807522"/>
            <a:ext cx="368134" cy="71252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vert="vert270" wrap="square" lIns="0" rIns="90000" rtlCol="0" anchor="t" anchorCtr="1"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245356" y="1410514"/>
            <a:ext cx="1920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val</a:t>
            </a:r>
            <a:r>
              <a:rPr lang="en-US" sz="2000" dirty="0" smtClean="0"/>
              <a:t> </a:t>
            </a:r>
            <a:r>
              <a:rPr lang="en-US" sz="2000" dirty="0" err="1" smtClean="0"/>
              <a:t>Jeruzalem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</a:rPr>
              <a:t>|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19693" y="3581729"/>
            <a:ext cx="855617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Ik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zal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over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Jeruzalem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het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meetlint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van Samaria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leggen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het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schietlood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van het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koningshuis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van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Achab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.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Ik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zal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Jeruzalem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schoonvegen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zoals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je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een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gebruikte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schaal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schoonveegt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daarna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ondersteboven</a:t>
            </a:r>
            <a:r>
              <a:rPr lang="en-US" sz="3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75000"/>
                  </a:schemeClr>
                </a:solidFill>
              </a:rPr>
              <a:t>wegzet</a:t>
            </a:r>
            <a:r>
              <a:rPr lang="en-US" sz="3200" dirty="0" smtClean="0">
                <a:solidFill>
                  <a:schemeClr val="tx1">
                    <a:lumMod val="75000"/>
                  </a:schemeClr>
                </a:solidFill>
              </a:rPr>
              <a:t>.  </a:t>
            </a:r>
            <a:endParaRPr lang="en-US" sz="20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32201" y="5876981"/>
            <a:ext cx="1443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(2 Kon.21:13)</a:t>
            </a:r>
          </a:p>
        </p:txBody>
      </p:sp>
    </p:spTree>
    <p:extLst>
      <p:ext uri="{BB962C8B-B14F-4D97-AF65-F5344CB8AC3E}">
        <p14:creationId xmlns:p14="http://schemas.microsoft.com/office/powerpoint/2010/main" val="204453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1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39388" y="858114"/>
            <a:ext cx="84268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8 In het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achttiende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jaar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zijn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regering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die in het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teken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stond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reiniging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het land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tempel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gaf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Josia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(...)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opdracht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om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tempel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de HEER,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zijn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God,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herstellen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 </a:t>
            </a:r>
            <a:endParaRPr lang="en-US" sz="28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39388" y="144741"/>
            <a:ext cx="7886700" cy="662782"/>
          </a:xfrm>
          <a:prstGeom prst="rect">
            <a:avLst/>
          </a:prstGeom>
        </p:spPr>
        <p:txBody>
          <a:bodyPr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2 </a:t>
            </a:r>
            <a:r>
              <a:rPr lang="en-US" dirty="0" err="1" smtClean="0"/>
              <a:t>Kronieken</a:t>
            </a:r>
            <a:r>
              <a:rPr lang="en-US" dirty="0" smtClean="0"/>
              <a:t> </a:t>
            </a:r>
            <a:r>
              <a:rPr lang="en-US" dirty="0" smtClean="0"/>
              <a:t>34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9388" y="2673996"/>
            <a:ext cx="84268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14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Bij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het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voorschijn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halen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het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zilver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dat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aan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tempel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was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afgedragen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vond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priester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Chilkia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boekrol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met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tekst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de wet van de HEER die door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Mozes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was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overgeleverd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Chilkia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zei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tegen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hofschrijver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Safan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: ‘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Ik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heb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hier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in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tempel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de HEER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boekrol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gevonden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met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tekst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de wet.’</a:t>
            </a:r>
            <a:endParaRPr lang="en-US" sz="28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09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39388" y="858114"/>
            <a:ext cx="84268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Safan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nam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het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boek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in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ontvangst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bracht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het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naar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koning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Eerst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bracht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hij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koning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verslag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uit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:</a:t>
            </a:r>
          </a:p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‘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Alles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wat u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uw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dienaren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hebt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opgedragen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is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gebeurd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 Het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zilver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dat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in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tempel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de HEER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bewaard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wordt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is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voorschijn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gehaald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aan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bouwmeesters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werklieden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overhandigd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.’</a:t>
            </a:r>
          </a:p>
          <a:p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Vervolgens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vertelde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hij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dat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priester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Chilkia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hem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boekrol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had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gegeven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hij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begon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koning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eruit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voor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lezen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Bij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het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horen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tekst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de wet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scheurde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koning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zijn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kleren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  <a:endParaRPr lang="en-US" sz="28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39388" y="144741"/>
            <a:ext cx="7886700" cy="662782"/>
          </a:xfrm>
          <a:prstGeom prst="rect">
            <a:avLst/>
          </a:prstGeom>
        </p:spPr>
        <p:txBody>
          <a:bodyPr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2 </a:t>
            </a:r>
            <a:r>
              <a:rPr lang="en-US" dirty="0" err="1" smtClean="0"/>
              <a:t>Kronieken</a:t>
            </a:r>
            <a:r>
              <a:rPr lang="en-US" dirty="0" smtClean="0"/>
              <a:t> </a:t>
            </a:r>
            <a:r>
              <a:rPr lang="en-US" dirty="0" smtClean="0"/>
              <a:t>34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25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39388" y="858114"/>
            <a:ext cx="84268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‘Ga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wille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mij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ter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wille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het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volk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dat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in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Israël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Juda is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overgebleven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HEER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raadplegen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over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inhoud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boekrol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die we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gevonden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hebben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, </a:t>
            </a:r>
          </a:p>
          <a:p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want het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kan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niet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anders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of de HEER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zal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zijn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hevige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woede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over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ons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uitstorten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omdat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onze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voorouders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zich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niet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hebben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gehouden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aan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de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woorden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van de HEER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niet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hebben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nageleefd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wat in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dit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boek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geschreven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75000"/>
                  </a:schemeClr>
                </a:solidFill>
              </a:rPr>
              <a:t>staat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>.’</a:t>
            </a:r>
            <a:endParaRPr lang="en-US" sz="28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39388" y="144741"/>
            <a:ext cx="7886700" cy="662782"/>
          </a:xfrm>
          <a:prstGeom prst="rect">
            <a:avLst/>
          </a:prstGeom>
        </p:spPr>
        <p:txBody>
          <a:bodyPr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2 </a:t>
            </a:r>
            <a:r>
              <a:rPr lang="en-US" dirty="0" err="1" smtClean="0"/>
              <a:t>Kronieken</a:t>
            </a:r>
            <a:r>
              <a:rPr lang="en-US" smtClean="0"/>
              <a:t> </a:t>
            </a:r>
            <a:r>
              <a:rPr lang="en-US" smtClean="0"/>
              <a:t>34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67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Jer. 6:16 - Vragen naar de bekende weg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</TotalTime>
  <Words>896</Words>
  <Application>Microsoft Macintosh PowerPoint</Application>
  <PresentationFormat>On-screen Show (4:3)</PresentationFormat>
  <Paragraphs>104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Calibri Light</vt:lpstr>
      <vt:lpstr>Mangal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Vragen naar de bekende weg</dc:title>
  <dc:creator>Reinate Cramer</dc:creator>
  <cp:lastModifiedBy>Reinate Cramer</cp:lastModifiedBy>
  <cp:revision>24</cp:revision>
  <dcterms:created xsi:type="dcterms:W3CDTF">2017-11-17T14:44:20Z</dcterms:created>
  <dcterms:modified xsi:type="dcterms:W3CDTF">2017-11-18T11:35:16Z</dcterms:modified>
</cp:coreProperties>
</file>